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4" r:id="rId4"/>
    <p:sldId id="258" r:id="rId5"/>
    <p:sldId id="272" r:id="rId6"/>
    <p:sldId id="270" r:id="rId7"/>
    <p:sldId id="266" r:id="rId8"/>
    <p:sldId id="267" r:id="rId9"/>
    <p:sldId id="279" r:id="rId10"/>
    <p:sldId id="291" r:id="rId11"/>
    <p:sldId id="277" r:id="rId12"/>
    <p:sldId id="290" r:id="rId13"/>
    <p:sldId id="269" r:id="rId14"/>
    <p:sldId id="274" r:id="rId15"/>
    <p:sldId id="275" r:id="rId16"/>
    <p:sldId id="292" r:id="rId17"/>
    <p:sldId id="276" r:id="rId18"/>
    <p:sldId id="289" r:id="rId19"/>
    <p:sldId id="282" r:id="rId20"/>
    <p:sldId id="281" r:id="rId21"/>
    <p:sldId id="287" r:id="rId22"/>
    <p:sldId id="273" r:id="rId23"/>
    <p:sldId id="28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7" d="100"/>
          <a:sy n="47" d="100"/>
        </p:scale>
        <p:origin x="64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8B2D8-138A-4DA6-85A2-9732B12B4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1F4EC3-947A-45AE-98DC-31E34723A2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1B807-7391-43FD-8D44-690505EB6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3DD40-CC04-47A9-81A2-BAF239B63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D6A58-7550-42F2-B32E-1E4504848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9044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F6AE4-F846-4827-B3A8-B422F827D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17FF07-AACD-45F0-9B2D-9867EC3A3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27FA7-C41D-4A7D-B55D-DA30CB09C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14830-9A0E-4E0C-9343-E0570FD84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644CA-9349-4137-A872-C80CAA052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8498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271122-B1F9-488B-963C-2904222E63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FE93D5-5EB0-4471-AC90-B190733EA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8179F-74F1-47E3-A131-218A4F7DA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05301-7520-4D3C-AAF9-FA0E18D85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19F6C-E8D8-48AB-9722-9764848B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147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D0B6A-0A7C-4289-A0F9-5759C7B21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D2E40-B529-4350-9537-3882C895D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B2AD2-9746-4244-AFFD-8DB50AB8E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D283D-F8C2-4593-BDA3-9121BC850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21031-5303-4BD9-9592-CAD7C1204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6761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F4D60-F45D-4074-A084-2A7C5A4C0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6B349-5AE3-43BB-A01B-03A897DB7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EA35-B27F-4289-B58C-CB42F80C2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410B8-EB24-481D-AE25-BE1B524A8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AA624-4420-46E9-B1FB-0D008AFAE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1978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84751-FDB5-4211-8E0F-EAE315A36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3A70E-0434-4D80-9BFC-C3298DDE04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046C75-971D-45D6-A85D-0D1F4D717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28FDD-9F97-429C-B111-512E7E0D6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8C1D11-B334-4BE9-ACDC-6245DE78F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A09B20-5FB3-4F5D-BE69-E5E781583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8726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7D250-E485-4804-9513-ECD966BA0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1D4F14-B59D-4348-A911-CF812D220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8811C-DF69-49B4-BDA6-3682F0245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91A2FB-62D9-4FEA-B54E-F209A5FB3F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F1D8CE-E1DD-4441-8B80-63A2D10E35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AB326A-1CBC-41AB-9719-8F07A92A1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7723E-2950-4868-9941-9DEE2933B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63A0A5-396E-4C7C-8E48-01593DD3C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2324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00826-C7A8-4299-A70E-D5DB2742B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D5599F-DB87-4B76-AB3A-6E9310B47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91599-E559-4FBB-B6C3-F5CD68138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56944-C053-4638-81AA-7119B6AA2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4228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EE6344-F0CA-4975-BC31-D8DBAAA7A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38F4F-3D1F-463A-9879-5948D0A3F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740DBD-7CFE-4B91-BB7E-EDBA226E9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0280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15DB9-77CD-4B62-9666-4E144686B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529C0-0DE1-48CA-9D45-225E38D9A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5639C1-95FF-482A-B1C7-D5564BCE3F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6B1FFF-E55D-4E7F-B841-E0F50F0A5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1D7934-5FCB-49FB-AA01-B8926FF9E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BFF15-70F3-464E-BED8-3AE08C40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1038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2FF96-8C58-4971-A10D-97594A088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63CB18-A927-4B6B-885A-3CC320A242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A2FD4B-CF35-4B2C-A4AD-54476A991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67CF31-5BD3-4F55-B09B-4F3B17FC6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54F5F-1B85-4DDA-B1BE-85624BEA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6EE55-8938-4B5F-8B27-A6238B5F3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2867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DAD3BF-07B1-4F17-9094-2273695DA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DA99F-3959-47D4-AEB8-F173B9017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557CE-F7D1-45DA-8837-4154B5FEF6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9D55B-6CE5-45D6-9FAD-EB8DB091BF7B}" type="datetimeFigureOut">
              <a:rPr lang="en-AU" smtClean="0"/>
              <a:t>24/05/2020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52A89-4CD7-4D7B-B882-DC60EE831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98141-2494-49E3-AD07-239D96574B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B38CE-3EF7-47C9-B440-9561899788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366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si.telecom-paristech.fr/aao/" TargetMode="External"/><Relationship Id="rId2" Type="http://schemas.openxmlformats.org/officeDocument/2006/relationships/hyperlink" Target="https://homes.cs.washington.edu/~thickstn/star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genta.tensorflow.org/datasets/maestro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37A465D-456C-4C5A-B33C-278AEB67CA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AE63AC-18F1-4431-80D0-8C1EDB4379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Automatic Music Transcription Research Project</a:t>
            </a:r>
            <a:endParaRPr lang="en-AU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9C9D72-398C-4D6D-967A-96A83A16E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Oliver Ignetik</a:t>
            </a:r>
            <a:endParaRPr lang="en-A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768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A36C7961-ABD3-49AA-A629-4DAE38027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879940"/>
            <a:ext cx="10905066" cy="5098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550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Evaluation metrics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02DC61D-5257-4F56-84DC-9E6FEDE5D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833" y="2355146"/>
            <a:ext cx="5339543" cy="352475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041111-35BA-4CDD-8410-7E4F8B588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5" y="2417294"/>
            <a:ext cx="4191126" cy="4351338"/>
          </a:xfrm>
        </p:spPr>
        <p:txBody>
          <a:bodyPr/>
          <a:lstStyle/>
          <a:p>
            <a:r>
              <a:rPr lang="en-US" sz="2500" dirty="0"/>
              <a:t>Desired output – MIDI piano roll </a:t>
            </a:r>
          </a:p>
          <a:p>
            <a:r>
              <a:rPr lang="en-US" sz="2500" dirty="0" err="1"/>
              <a:t>Mir_eval</a:t>
            </a:r>
            <a:r>
              <a:rPr lang="en-US" sz="2500" dirty="0"/>
              <a:t> – python library used to evaluate AMT model performance </a:t>
            </a:r>
          </a:p>
          <a:p>
            <a:r>
              <a:rPr lang="en-US" sz="2500" dirty="0"/>
              <a:t>Time tolerance - 50 </a:t>
            </a:r>
            <a:r>
              <a:rPr lang="en-US" sz="2500" dirty="0" err="1"/>
              <a:t>ms</a:t>
            </a:r>
            <a:endParaRPr lang="en-AU" sz="2500" dirty="0"/>
          </a:p>
          <a:p>
            <a:r>
              <a:rPr lang="en-AU" sz="2500" dirty="0"/>
              <a:t>Frequency tolerance – within half a semitone 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784536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350FAD04-AA3D-4978-B865-21FE1D4AD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955146"/>
            <a:ext cx="5291666" cy="4947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A24654E3-81E7-43AE-A2E3-9EB44E120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6865" y="1897984"/>
            <a:ext cx="5291667" cy="306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790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NMF Challenges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3041FFA-A202-491D-A6E1-008F8BEA2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00" y="2606721"/>
            <a:ext cx="10393700" cy="4009653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US" sz="2200" b="1" dirty="0"/>
              <a:t>Limitations </a:t>
            </a:r>
          </a:p>
          <a:p>
            <a:r>
              <a:rPr lang="en-US" sz="2200" dirty="0"/>
              <a:t>When the dictionary is not pre-computed NMF (unsupervised NMF) you must indicate the number of components for decomposition. </a:t>
            </a:r>
          </a:p>
          <a:p>
            <a:r>
              <a:rPr lang="en-US" sz="2200" dirty="0"/>
              <a:t>Supervised NMF is where the dictionary is precomputed by compiling a matrix that encodes frequency templates of isolated notes.</a:t>
            </a:r>
          </a:p>
          <a:p>
            <a:pPr marL="0" indent="0">
              <a:buNone/>
            </a:pPr>
            <a:r>
              <a:rPr lang="en-US" sz="2200" b="1" dirty="0"/>
              <a:t>Future work </a:t>
            </a:r>
          </a:p>
          <a:p>
            <a:r>
              <a:rPr lang="en-US" sz="2200" dirty="0"/>
              <a:t>Calculation of offset times</a:t>
            </a:r>
          </a:p>
          <a:p>
            <a:r>
              <a:rPr lang="en-US" sz="2200" dirty="0"/>
              <a:t>Hidden Markov Models (HMMs) to model temporal dependencies between note transitions </a:t>
            </a:r>
          </a:p>
          <a:p>
            <a:r>
              <a:rPr lang="en-US" sz="2200" dirty="0"/>
              <a:t>Apply to different musical contexts (instruments, genres, recording environments)</a:t>
            </a:r>
          </a:p>
          <a:p>
            <a:r>
              <a:rPr lang="en-US" sz="2200" dirty="0"/>
              <a:t>Extend to simple polyphonic music case</a:t>
            </a:r>
          </a:p>
          <a:p>
            <a:endParaRPr lang="en-AU" sz="2200" dirty="0"/>
          </a:p>
        </p:txBody>
      </p:sp>
    </p:spTree>
    <p:extLst>
      <p:ext uri="{BB962C8B-B14F-4D97-AF65-F5344CB8AC3E}">
        <p14:creationId xmlns:p14="http://schemas.microsoft.com/office/powerpoint/2010/main" val="3583579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Neural Networks (NN)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FAC80F8-7D02-4B8D-89CC-D91440AE9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00" y="2489329"/>
            <a:ext cx="5868212" cy="399763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28EB001-474B-49B9-8A86-58D957D43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0820" y="2610677"/>
            <a:ext cx="3798727" cy="3566285"/>
          </a:xfrm>
        </p:spPr>
        <p:txBody>
          <a:bodyPr>
            <a:normAutofit/>
          </a:bodyPr>
          <a:lstStyle/>
          <a:p>
            <a:r>
              <a:rPr lang="en-US" dirty="0"/>
              <a:t>Neural Networks are a form of powerful machine learning algorithms for learning patterns in datasets</a:t>
            </a:r>
          </a:p>
          <a:p>
            <a:r>
              <a:rPr lang="en-US" dirty="0"/>
              <a:t>Feed forward networks are appropriate for classification tasks.</a:t>
            </a:r>
          </a:p>
        </p:txBody>
      </p:sp>
    </p:spTree>
    <p:extLst>
      <p:ext uri="{BB962C8B-B14F-4D97-AF65-F5344CB8AC3E}">
        <p14:creationId xmlns:p14="http://schemas.microsoft.com/office/powerpoint/2010/main" val="1840803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Multi-label NN Classification problem 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04ACF1-9C82-4354-B7F6-8EFFF3DF9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4" y="2610677"/>
            <a:ext cx="9911924" cy="3566285"/>
          </a:xfrm>
        </p:spPr>
        <p:txBody>
          <a:bodyPr/>
          <a:lstStyle/>
          <a:p>
            <a:r>
              <a:rPr lang="en-US" b="1" dirty="0"/>
              <a:t>Goal</a:t>
            </a:r>
            <a:r>
              <a:rPr lang="en-US" dirty="0"/>
              <a:t> : to learn the weights by fitting the model to the training data and optimizing the loss function  </a:t>
            </a:r>
          </a:p>
          <a:p>
            <a:r>
              <a:rPr lang="en-US" b="1" dirty="0"/>
              <a:t>Input</a:t>
            </a:r>
            <a:r>
              <a:rPr lang="en-US" dirty="0"/>
              <a:t> : CQT (STFT with constant Q-ratio on frequency bins),  can be thought of a series of filters with a constant Q-ratio</a:t>
            </a:r>
          </a:p>
          <a:p>
            <a:r>
              <a:rPr lang="en-US" b="1" dirty="0"/>
              <a:t>Output </a:t>
            </a:r>
            <a:r>
              <a:rPr lang="en-US" dirty="0"/>
              <a:t>: framewise vector indicating active and inactive notes</a:t>
            </a:r>
          </a:p>
        </p:txBody>
      </p:sp>
    </p:spTree>
    <p:extLst>
      <p:ext uri="{BB962C8B-B14F-4D97-AF65-F5344CB8AC3E}">
        <p14:creationId xmlns:p14="http://schemas.microsoft.com/office/powerpoint/2010/main" val="3447710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NN Model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FC39EB-4AD9-4EC5-9510-3CDCA7D20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00" y="2652616"/>
            <a:ext cx="10012136" cy="262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077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Loss function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04ACF1-9C82-4354-B7F6-8EFFF3DF9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5" y="2610678"/>
            <a:ext cx="4781676" cy="1367917"/>
          </a:xfrm>
        </p:spPr>
        <p:txBody>
          <a:bodyPr>
            <a:noAutofit/>
          </a:bodyPr>
          <a:lstStyle/>
          <a:p>
            <a:r>
              <a:rPr lang="en-US" sz="2400" dirty="0"/>
              <a:t>Binary cross entropy function shown below is the usual choice for multi-label classification tasks. 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E9BC1B2-12DA-4BBC-BB90-BB72C14DE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15" y="4324234"/>
            <a:ext cx="10908970" cy="136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9F63B0-CB3B-4C3C-ABDA-3F4F2C90D773}"/>
              </a:ext>
            </a:extLst>
          </p:cNvPr>
          <p:cNvSpPr txBox="1">
            <a:spLocks/>
          </p:cNvSpPr>
          <p:nvPr/>
        </p:nvSpPr>
        <p:spPr>
          <a:xfrm>
            <a:off x="5985628" y="2610678"/>
            <a:ext cx="5562906" cy="13679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Class imbalance means we must use a weighted loss function </a:t>
            </a:r>
          </a:p>
          <a:p>
            <a:r>
              <a:rPr lang="en-AU" sz="2400" dirty="0"/>
              <a:t>Loss function is based on </a:t>
            </a:r>
            <a:r>
              <a:rPr lang="en-AU" sz="2400" dirty="0" err="1"/>
              <a:t>sklearn</a:t>
            </a:r>
            <a:r>
              <a:rPr lang="en-AU" sz="2400" dirty="0"/>
              <a:t> </a:t>
            </a:r>
            <a:r>
              <a:rPr lang="en-AU" sz="2400" dirty="0" err="1"/>
              <a:t>weighted_cross_entropy_with_logits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66972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Scoring metric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04ACF1-9C82-4354-B7F6-8EFFF3DF9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5" y="2440766"/>
            <a:ext cx="4781676" cy="3738060"/>
          </a:xfrm>
        </p:spPr>
        <p:txBody>
          <a:bodyPr>
            <a:normAutofit/>
          </a:bodyPr>
          <a:lstStyle/>
          <a:p>
            <a:r>
              <a:rPr lang="en-US" dirty="0"/>
              <a:t>Accuracy is not an appropriate scoring metric</a:t>
            </a:r>
          </a:p>
          <a:p>
            <a:r>
              <a:rPr lang="en-US" dirty="0"/>
              <a:t>F-measure based on the </a:t>
            </a:r>
            <a:r>
              <a:rPr lang="en-US" dirty="0" err="1"/>
              <a:t>sklearn</a:t>
            </a:r>
            <a:r>
              <a:rPr lang="en-US" dirty="0"/>
              <a:t> python f1-score is used instead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A272170-C49B-422F-9650-485012C48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9301" y="2642550"/>
            <a:ext cx="4781676" cy="3334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731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Hyper-parameter tuning for model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04ACF1-9C82-4354-B7F6-8EFFF3DF9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5" y="2610678"/>
            <a:ext cx="4781676" cy="3398236"/>
          </a:xfrm>
        </p:spPr>
        <p:txBody>
          <a:bodyPr>
            <a:normAutofit/>
          </a:bodyPr>
          <a:lstStyle/>
          <a:p>
            <a:r>
              <a:rPr lang="en-US" dirty="0"/>
              <a:t>The input and output layer dimensions are set quite rigid and not open to much variation </a:t>
            </a:r>
          </a:p>
          <a:p>
            <a:r>
              <a:rPr lang="en-US" dirty="0"/>
              <a:t>Large potential set of parameters to test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2412B97-2719-4CFD-9EFA-0A5DFAA46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879124"/>
            <a:ext cx="5403242" cy="3000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425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2D35D-DD7F-4219-AD8D-5A1C970B0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/>
              <a:t>Overview</a:t>
            </a:r>
            <a:endParaRPr lang="en-AU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7233B20E-6004-4679-A6B1-295526797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13" t="24928" r="36413" b="11623"/>
          <a:stretch/>
        </p:blipFill>
        <p:spPr>
          <a:xfrm>
            <a:off x="1579993" y="2811104"/>
            <a:ext cx="2434539" cy="29281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566AA-1BB1-4D44-8353-8CEC61540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354" y="2682433"/>
            <a:ext cx="6282169" cy="3215749"/>
          </a:xfrm>
        </p:spPr>
        <p:txBody>
          <a:bodyPr>
            <a:normAutofit/>
          </a:bodyPr>
          <a:lstStyle/>
          <a:p>
            <a:r>
              <a:rPr lang="en-AU" sz="2500" b="1" dirty="0"/>
              <a:t>Goal: </a:t>
            </a:r>
            <a:r>
              <a:rPr lang="en-AU" sz="2500" dirty="0"/>
              <a:t>Convert the audio waveform from a musical recording into a mid level representation which encodes what notes were played and when.</a:t>
            </a:r>
          </a:p>
          <a:p>
            <a:r>
              <a:rPr lang="en-AU" sz="2500" dirty="0"/>
              <a:t>Musical scores are not considered ground truth annotations. </a:t>
            </a:r>
            <a:endParaRPr lang="en-AU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407743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/>
              <a:t>Results of NN model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AE8FC09E-02CA-45EF-9878-091ABE254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5015" y="2454563"/>
            <a:ext cx="5503902" cy="42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21756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Results of NN model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>
            <a:extLst>
              <a:ext uri="{FF2B5EF4-FFF2-40B4-BE49-F238E27FC236}">
                <a16:creationId xmlns:a16="http://schemas.microsoft.com/office/drawing/2014/main" id="{72993FC2-803E-4322-8C0A-4D7D5FD6C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998" y="2455228"/>
            <a:ext cx="6102637" cy="4275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6027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NN Challenges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3041FFA-A202-491D-A6E1-008F8BEA2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00" y="2361063"/>
            <a:ext cx="10393700" cy="425531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 b="1" dirty="0"/>
              <a:t>Limitations </a:t>
            </a:r>
          </a:p>
          <a:p>
            <a:r>
              <a:rPr lang="en-US" sz="2200" dirty="0"/>
              <a:t>Needs a large dataset for training </a:t>
            </a:r>
          </a:p>
          <a:p>
            <a:r>
              <a:rPr lang="en-US" sz="2200" dirty="0"/>
              <a:t>Performs poorly with music with completely different spectral characteristics such as environment and instrumentation </a:t>
            </a:r>
          </a:p>
          <a:p>
            <a:r>
              <a:rPr lang="en-US" sz="2200" dirty="0"/>
              <a:t>Takes a lot of time to train the model</a:t>
            </a:r>
          </a:p>
          <a:p>
            <a:pPr marL="0" indent="0">
              <a:buNone/>
            </a:pPr>
            <a:r>
              <a:rPr lang="en-US" sz="2200" b="1" dirty="0"/>
              <a:t>Future work </a:t>
            </a:r>
          </a:p>
          <a:p>
            <a:r>
              <a:rPr lang="en-US" sz="2200" dirty="0"/>
              <a:t>Apply the model to larger datasets and train for longer periods</a:t>
            </a:r>
          </a:p>
          <a:p>
            <a:r>
              <a:rPr lang="en-US" sz="2200" dirty="0"/>
              <a:t>Long Short-Term Models for NN to learn temporal dependencies in the model </a:t>
            </a:r>
          </a:p>
          <a:p>
            <a:r>
              <a:rPr lang="en-US" sz="2200" dirty="0"/>
              <a:t>Investigate using multiple spectrograms as input to the network </a:t>
            </a:r>
          </a:p>
          <a:p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0880881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567807-A06E-4CAF-B5A2-A457BB9A71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1918" r="9091" b="14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171396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2D35D-DD7F-4219-AD8D-5A1C970B0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Research Question and Project Scope</a:t>
            </a:r>
            <a:endParaRPr lang="en-AU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566AA-1BB1-4D44-8353-8CEC61540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354" y="2682433"/>
            <a:ext cx="6282169" cy="3215749"/>
          </a:xfrm>
        </p:spPr>
        <p:txBody>
          <a:bodyPr>
            <a:normAutofit/>
          </a:bodyPr>
          <a:lstStyle/>
          <a:p>
            <a:endParaRPr lang="en-AU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9EA2F0F-9B88-456B-9146-124D35880804}"/>
              </a:ext>
            </a:extLst>
          </p:cNvPr>
          <p:cNvSpPr txBox="1">
            <a:spLocks/>
          </p:cNvSpPr>
          <p:nvPr/>
        </p:nvSpPr>
        <p:spPr>
          <a:xfrm>
            <a:off x="1439695" y="2834833"/>
            <a:ext cx="8346332" cy="34807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400" dirty="0"/>
              <a:t>Can incorporating high level musical knowledge improve the performance of AMT systems ?</a:t>
            </a:r>
          </a:p>
          <a:p>
            <a:r>
              <a:rPr lang="en-AU" sz="3400" dirty="0"/>
              <a:t>Monophonic – one voice / instrument </a:t>
            </a:r>
          </a:p>
          <a:p>
            <a:r>
              <a:rPr lang="en-AU" sz="3400" dirty="0"/>
              <a:t>Polyphonic – multiple instruments</a:t>
            </a:r>
          </a:p>
          <a:p>
            <a:r>
              <a:rPr lang="en-AU" sz="3400" dirty="0"/>
              <a:t>Pitched instrument in western music  </a:t>
            </a:r>
          </a:p>
        </p:txBody>
      </p:sp>
    </p:spTree>
    <p:extLst>
      <p:ext uri="{BB962C8B-B14F-4D97-AF65-F5344CB8AC3E}">
        <p14:creationId xmlns:p14="http://schemas.microsoft.com/office/powerpoint/2010/main" val="2922345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82521-3420-42C1-9530-51BF10A93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/>
              <a:t>Challenges</a:t>
            </a:r>
            <a:endParaRPr lang="en-AU"/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5D97CE7B-5691-4572-A2BF-553C0B15C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30344" y="2701921"/>
            <a:ext cx="6137570" cy="3068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7A64E-A92E-4E77-B94F-847666ACA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872" y="2593141"/>
            <a:ext cx="3444651" cy="3305042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Harmonic overlap </a:t>
            </a:r>
            <a:endParaRPr lang="en-AU" sz="2400" dirty="0"/>
          </a:p>
          <a:p>
            <a:r>
              <a:rPr lang="en-AU" sz="2400" dirty="0"/>
              <a:t>Source separation</a:t>
            </a:r>
          </a:p>
          <a:p>
            <a:r>
              <a:rPr lang="en-AU" sz="2400" dirty="0"/>
              <a:t>Timbre/ Instrument tracking</a:t>
            </a:r>
          </a:p>
          <a:p>
            <a:r>
              <a:rPr lang="en-AU" sz="2400" dirty="0"/>
              <a:t>Beat/ tempo estimation </a:t>
            </a:r>
          </a:p>
          <a:p>
            <a:r>
              <a:rPr lang="en-AU" sz="2400" dirty="0"/>
              <a:t>Data annotation</a:t>
            </a:r>
          </a:p>
          <a:p>
            <a:r>
              <a:rPr lang="en-AU" sz="2400" dirty="0"/>
              <a:t>Large variety of music </a:t>
            </a:r>
          </a:p>
          <a:p>
            <a:r>
              <a:rPr lang="en-AU" sz="2400" dirty="0"/>
              <a:t>Incorporating musical knowledge</a:t>
            </a:r>
          </a:p>
        </p:txBody>
      </p:sp>
    </p:spTree>
    <p:extLst>
      <p:ext uri="{BB962C8B-B14F-4D97-AF65-F5344CB8AC3E}">
        <p14:creationId xmlns:p14="http://schemas.microsoft.com/office/powerpoint/2010/main" val="2855434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82521-3420-42C1-9530-51BF10A93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Datasets</a:t>
            </a:r>
            <a:endParaRPr lang="en-AU" dirty="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50406F5-D9B6-45AB-8C28-3539CB90F196}"/>
              </a:ext>
            </a:extLst>
          </p:cNvPr>
          <p:cNvSpPr txBox="1"/>
          <p:nvPr/>
        </p:nvSpPr>
        <p:spPr>
          <a:xfrm>
            <a:off x="960099" y="2489329"/>
            <a:ext cx="7764801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err="1"/>
              <a:t>MusicNet</a:t>
            </a:r>
            <a:r>
              <a:rPr lang="en-US" sz="2500" dirty="0"/>
              <a:t> (10GB) : collection of songs with ground truth annotations - </a:t>
            </a:r>
            <a:r>
              <a:rPr lang="en-AU" sz="2500" u="sng" dirty="0">
                <a:hlinkClick r:id="rId2"/>
              </a:rPr>
              <a:t>https://homes.cs.washington.edu/~thickstn/start.html</a:t>
            </a:r>
            <a:r>
              <a:rPr lang="en-AU" sz="25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MAPS (40GB) : isolated chords/ notes and musical excerpts with fully annotated ground truth - </a:t>
            </a:r>
            <a:r>
              <a:rPr lang="en-US" sz="2500" u="sng" dirty="0">
                <a:hlinkClick r:id="rId3"/>
              </a:rPr>
              <a:t>http://www.tsi.telecom-paristech.fr/aao</a:t>
            </a:r>
            <a:r>
              <a:rPr lang="en-AU" sz="2500" u="sng" dirty="0">
                <a:hlinkClick r:id="rId3"/>
              </a:rPr>
              <a:t>/</a:t>
            </a:r>
            <a:r>
              <a:rPr lang="en-AU" sz="2500" u="sng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MAESTRO (100GB) : collection of songs with ground truth annotations - </a:t>
            </a:r>
            <a:r>
              <a:rPr lang="en-AU" sz="2500" u="sng" dirty="0">
                <a:hlinkClick r:id="rId4"/>
              </a:rPr>
              <a:t>https://magenta.tensorflow.org/datasets/maestro</a:t>
            </a:r>
            <a:endParaRPr lang="en-US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65603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Approaches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D63BE0-1ABC-4004-A553-7B72D40E4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624" y="2397889"/>
            <a:ext cx="8666219" cy="292605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500" dirty="0"/>
              <a:t>Nonnegative Matrix Factorization (NMF) Monophonic model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500" dirty="0"/>
              <a:t>Factorization of the input spectrogram into an activation (temporal) and dictionary matrix (frequency)</a:t>
            </a:r>
          </a:p>
          <a:p>
            <a:pPr marL="0" indent="0">
              <a:buNone/>
            </a:pPr>
            <a:r>
              <a:rPr lang="en-US" sz="2500" dirty="0"/>
              <a:t>Neural Networks (NN) Polyphonic model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AU" sz="2500" dirty="0"/>
              <a:t>Multi-label approach which takes a Constant-Q Transform (CQT) as input and outputs a vector indicating the probability of each note being active in that frame </a:t>
            </a:r>
          </a:p>
        </p:txBody>
      </p:sp>
    </p:spTree>
    <p:extLst>
      <p:ext uri="{BB962C8B-B14F-4D97-AF65-F5344CB8AC3E}">
        <p14:creationId xmlns:p14="http://schemas.microsoft.com/office/powerpoint/2010/main" val="2219809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D4DC5-70C4-4D99-9499-D11C97747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Non-negative Matrix Factorization (NMF)</a:t>
            </a:r>
            <a:endParaRPr lang="en-AU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CD7AA337-4B21-4F2D-928E-332B767FB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023" y="2811103"/>
            <a:ext cx="5150756" cy="233071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F6C93-3200-4576-8B63-022F41088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2104" y="2682433"/>
            <a:ext cx="4505419" cy="3215749"/>
          </a:xfrm>
        </p:spPr>
        <p:txBody>
          <a:bodyPr>
            <a:normAutofit/>
          </a:bodyPr>
          <a:lstStyle/>
          <a:p>
            <a:r>
              <a:rPr lang="en-US" sz="2400" dirty="0"/>
              <a:t>NMF is a group of algorithms in multivariate analysis and linear algebra</a:t>
            </a:r>
          </a:p>
          <a:p>
            <a:r>
              <a:rPr lang="en-US" sz="2400" dirty="0"/>
              <a:t>A matrix V is factorized into two matrices W and H, with the property that all three matrices have no negative elements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1339333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/>
              <a:t>NMF Application to AMT 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B6117CE-2B85-446D-A176-98D9CC680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023" y="2811104"/>
            <a:ext cx="3366480" cy="256694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CCDED-533E-46A3-A388-07A70C5A5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354" y="2682433"/>
            <a:ext cx="6282169" cy="3215749"/>
          </a:xfrm>
        </p:spPr>
        <p:txBody>
          <a:bodyPr>
            <a:normAutofit/>
          </a:bodyPr>
          <a:lstStyle/>
          <a:p>
            <a:r>
              <a:rPr lang="en-US" sz="2200" dirty="0"/>
              <a:t>Spectrograms are computed by taking sliding a window of a certain sample length along the signal and taking the Discrete Fourier Transform (DFT) within each frame.</a:t>
            </a:r>
          </a:p>
          <a:p>
            <a:r>
              <a:rPr lang="en-AU" sz="2200" dirty="0"/>
              <a:t>Spectrograms can be decomposed into a dictionary of pitches and an activation matrix encoding the onsets of the different dictionary </a:t>
            </a:r>
          </a:p>
          <a:p>
            <a:r>
              <a:rPr lang="en-AU" sz="2200" dirty="0"/>
              <a:t>NMF performs very well in the case of monophonic music </a:t>
            </a:r>
          </a:p>
          <a:p>
            <a:endParaRPr lang="en-US" sz="2200" dirty="0"/>
          </a:p>
          <a:p>
            <a:endParaRPr lang="en-AU" sz="2200" dirty="0"/>
          </a:p>
        </p:txBody>
      </p:sp>
    </p:spTree>
    <p:extLst>
      <p:ext uri="{BB962C8B-B14F-4D97-AF65-F5344CB8AC3E}">
        <p14:creationId xmlns:p14="http://schemas.microsoft.com/office/powerpoint/2010/main" val="2174287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9547-DE75-44FF-A12D-D286EC2B0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r>
              <a:rPr lang="en-US" dirty="0"/>
              <a:t>NMF Model</a:t>
            </a:r>
            <a:endParaRPr lang="en-A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FB069D-8067-4105-9716-19B9D8F4AC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103" y="2959554"/>
            <a:ext cx="10895197" cy="222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906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931</TotalTime>
  <Words>709</Words>
  <Application>Microsoft Office PowerPoint</Application>
  <PresentationFormat>Widescreen</PresentationFormat>
  <Paragraphs>81</Paragraphs>
  <Slides>23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Automatic Music Transcription Research Project</vt:lpstr>
      <vt:lpstr>Overview</vt:lpstr>
      <vt:lpstr>Research Question and Project Scope</vt:lpstr>
      <vt:lpstr>Challenges</vt:lpstr>
      <vt:lpstr>Datasets</vt:lpstr>
      <vt:lpstr>Approaches</vt:lpstr>
      <vt:lpstr>Non-negative Matrix Factorization (NMF)</vt:lpstr>
      <vt:lpstr>NMF Application to AMT </vt:lpstr>
      <vt:lpstr>NMF Model</vt:lpstr>
      <vt:lpstr>PowerPoint Presentation</vt:lpstr>
      <vt:lpstr>Evaluation metrics</vt:lpstr>
      <vt:lpstr>PowerPoint Presentation</vt:lpstr>
      <vt:lpstr>NMF Challenges</vt:lpstr>
      <vt:lpstr>Neural Networks (NN)</vt:lpstr>
      <vt:lpstr>Multi-label NN Classification problem </vt:lpstr>
      <vt:lpstr>NN Model</vt:lpstr>
      <vt:lpstr>Loss function</vt:lpstr>
      <vt:lpstr>Scoring metric</vt:lpstr>
      <vt:lpstr>Hyper-parameter tuning for model</vt:lpstr>
      <vt:lpstr>Results of NN model</vt:lpstr>
      <vt:lpstr>Results of NN model</vt:lpstr>
      <vt:lpstr>NN Challenges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Music Transcription Research Project</dc:title>
  <dc:creator>Rainer Ignetik</dc:creator>
  <cp:lastModifiedBy>Rainer Ignetik</cp:lastModifiedBy>
  <cp:revision>23</cp:revision>
  <dcterms:created xsi:type="dcterms:W3CDTF">2020-05-16T02:53:19Z</dcterms:created>
  <dcterms:modified xsi:type="dcterms:W3CDTF">2020-05-25T01:51:58Z</dcterms:modified>
</cp:coreProperties>
</file>